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1" r:id="rId3"/>
    <p:sldId id="260" r:id="rId4"/>
    <p:sldId id="277" r:id="rId5"/>
    <p:sldId id="279" r:id="rId6"/>
    <p:sldId id="259" r:id="rId7"/>
    <p:sldId id="264" r:id="rId8"/>
    <p:sldId id="266" r:id="rId9"/>
    <p:sldId id="269" r:id="rId10"/>
    <p:sldId id="265" r:id="rId11"/>
    <p:sldId id="270" r:id="rId12"/>
    <p:sldId id="267" r:id="rId13"/>
    <p:sldId id="257" r:id="rId14"/>
    <p:sldId id="268" r:id="rId15"/>
    <p:sldId id="262" r:id="rId16"/>
    <p:sldId id="271" r:id="rId17"/>
    <p:sldId id="272" r:id="rId18"/>
    <p:sldId id="274" r:id="rId19"/>
    <p:sldId id="273" r:id="rId20"/>
    <p:sldId id="275" r:id="rId21"/>
    <p:sldId id="28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ytuł" id="{1C9F406F-2ACF-4AE3-BC01-CE13CC43B425}">
          <p14:sldIdLst>
            <p14:sldId id="256"/>
          </p14:sldIdLst>
        </p14:section>
        <p14:section name="Priorytet działania" id="{958566F9-D9C5-4824-8F16-10D26F74105E}">
          <p14:sldIdLst>
            <p14:sldId id="261"/>
          </p14:sldIdLst>
        </p14:section>
        <p14:section name="Cel zmiany systemu planowania" id="{D0E88792-5973-4581-913E-A9D4071387DC}">
          <p14:sldIdLst>
            <p14:sldId id="260"/>
            <p14:sldId id="277"/>
            <p14:sldId id="279"/>
            <p14:sldId id="259"/>
            <p14:sldId id="264"/>
            <p14:sldId id="266"/>
            <p14:sldId id="269"/>
            <p14:sldId id="265"/>
            <p14:sldId id="270"/>
            <p14:sldId id="267"/>
          </p14:sldIdLst>
        </p14:section>
        <p14:section name="Cyfryzacja i Standaryzacja  Planowania Przestrzennego" id="{5E7FD1FE-6442-4DAF-BEAF-5E51FC6355CC}">
          <p14:sldIdLst>
            <p14:sldId id="257"/>
            <p14:sldId id="268"/>
          </p14:sldIdLst>
        </p14:section>
        <p14:section name="Miejscowy Plan Zagospod. Przestrzennego" id="{DE81C0B8-0598-45CD-AAAC-E8EBB3E55307}">
          <p14:sldIdLst>
            <p14:sldId id="262"/>
            <p14:sldId id="271"/>
            <p14:sldId id="272"/>
            <p14:sldId id="274"/>
            <p14:sldId id="273"/>
            <p14:sldId id="275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3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xmlns="" id="{57031065-F697-46E4-FA48-9D2A1DC464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D0599AEA-9A70-1258-DD09-C54E8A7A84B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D03E0-AAF7-47E2-9BDB-28064EF338FF}" type="datetimeFigureOut">
              <a:rPr lang="pl-PL" smtClean="0"/>
              <a:t>2024-09-27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F8B75B82-270A-48C8-B8AC-3BCA14DC14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342B279-1888-1336-11A4-259A2C40C9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1903E-D1FA-4357-948B-F352ED06D7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53773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093EB-B28F-4964-8BB5-9F0F89B4B54B}" type="datetimeFigureOut">
              <a:rPr lang="pl-PL" smtClean="0"/>
              <a:t>2024-09-27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CBA39-4AC1-43A3-B289-D1E9096276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5910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BECE3AA-56F6-42A7-A41B-A0B3229DE739}" type="datetime1">
              <a:rPr lang="pl-PL" smtClean="0"/>
              <a:t>2024-09-27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Pracownia Urbanistyczno - Projektowa Związku Międzygminnego „Mazowsze Zachodnie”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C23587B-70BB-4FD2-8C45-B97A3D39D879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89024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93AC-B1A8-478E-8A61-EDA2DC23C5BE}" type="datetime1">
              <a:rPr lang="pl-PL" smtClean="0"/>
              <a:t>2024-09-27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3587B-70BB-4FD2-8C45-B97A3D39D8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6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C02B6-0E39-4850-B6F1-5C7D25AC2712}" type="datetime1">
              <a:rPr lang="pl-PL" smtClean="0"/>
              <a:t>2024-09-27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3587B-70BB-4FD2-8C45-B97A3D39D8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203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E6A5-D856-4C25-B863-096D448C9ED8}" type="datetime1">
              <a:rPr lang="pl-PL" smtClean="0"/>
              <a:t>2024-09-27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3587B-70BB-4FD2-8C45-B97A3D39D8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231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88CB56-73B5-4BF7-8A7F-128578D4BF5E}" type="datetime1">
              <a:rPr lang="pl-PL" smtClean="0"/>
              <a:t>2024-09-27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Pracownia Urbanistyczno - Projektowa Związku Międzygminnego „Mazowsze Zachodnie”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23587B-70BB-4FD2-8C45-B97A3D39D879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155942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660E7-DCA8-4DC2-8ED6-750644AC17DC}" type="datetime1">
              <a:rPr lang="pl-PL" smtClean="0"/>
              <a:t>2024-09-27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3587B-70BB-4FD2-8C45-B97A3D39D8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204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F5C1-1CF4-408A-8ADA-D21B6AE4C0D5}" type="datetime1">
              <a:rPr lang="pl-PL" smtClean="0"/>
              <a:t>2024-09-27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3587B-70BB-4FD2-8C45-B97A3D39D8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0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0593-A502-44C5-9264-6A2FB1AF55EC}" type="datetime1">
              <a:rPr lang="pl-PL" smtClean="0"/>
              <a:t>2024-09-27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3587B-70BB-4FD2-8C45-B97A3D39D8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920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70F5-0888-472A-93F6-75D8F84CCC0A}" type="datetime1">
              <a:rPr lang="pl-PL" smtClean="0"/>
              <a:t>2024-09-27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3587B-70BB-4FD2-8C45-B97A3D39D8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893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C94930-341F-4942-A4C1-76266EB1459E}" type="datetime1">
              <a:rPr lang="pl-PL" smtClean="0"/>
              <a:t>2024-09-27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Pracownia Urbanistyczno - Projektowa Związku Międzygminnego „Mazowsze Zachodnie”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23587B-70BB-4FD2-8C45-B97A3D39D879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273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619986-8FE2-46FF-8EEF-4AA90865D9F4}" type="datetime1">
              <a:rPr lang="pl-PL" smtClean="0"/>
              <a:t>2024-09-27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Pracownia Urbanistyczno - Projektowa Związku Międzygminnego „Mazowsze Zachodnie”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23587B-70BB-4FD2-8C45-B97A3D39D879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374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D6BE8FD-8917-4AFB-A188-6AC15BB05EDA}" type="datetime1">
              <a:rPr lang="pl-PL" smtClean="0"/>
              <a:t>2024-09-27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Pracownia Urbanistyczno - Projektowa Związku Międzygminnego „Mazowsze Zachodnie”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C23587B-70BB-4FD2-8C45-B97A3D39D879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839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hf sldNum="0" hd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635ABCF-2AD0-2A7F-C2B9-BF23CBFD47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0" lang="pl-PL" sz="28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SYSTEM PLANOWANIA PRZESTRZENNEGO NA POZIOMIE LOKALNYM  W ZWIĄZKU Z REFORMĄ PLANOWANIA I ZAGOSPODAROWANIA PRZESTRZENNEGO</a:t>
            </a:r>
            <a:r>
              <a:rPr kumimoji="0" lang="pl-PL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/>
            </a:r>
            <a:br>
              <a:rPr kumimoji="0" lang="pl-PL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294BA74F-1996-DEDA-7AE9-8E5364765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5758" y="4011793"/>
            <a:ext cx="6831673" cy="1086237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416BD7AD-7EC5-4CC3-1C3E-6629C058E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D8384236-BBD4-FF85-F370-4883F9C84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594" y="3429000"/>
            <a:ext cx="9144000" cy="216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574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xmlns="" id="{8A69174E-E867-944F-9036-DE52D4D3A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317" y="365125"/>
            <a:ext cx="10071434" cy="78990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pl-PL" sz="3600" dirty="0">
                <a:latin typeface="Trebuchet MS" panose="020B0603020202020204" pitchFamily="34" charset="0"/>
              </a:rPr>
              <a:t>Cel zmiany systemu planowania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F71A071-73C7-4F64-D7EC-427634DEB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653" y="1828800"/>
            <a:ext cx="9942905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latin typeface="Trebuchet MS" panose="020B0603020202020204" pitchFamily="34" charset="0"/>
              </a:rPr>
              <a:t>Inne formy procedury  MPZP</a:t>
            </a:r>
          </a:p>
          <a:p>
            <a:pPr marL="0" indent="0">
              <a:buNone/>
            </a:pPr>
            <a:r>
              <a:rPr lang="pl-PL" sz="2400" b="1" u="sng" dirty="0">
                <a:latin typeface="Trebuchet MS" panose="020B0603020202020204" pitchFamily="34" charset="0"/>
              </a:rPr>
              <a:t>Zintegrowany Plan Inwestycyjny (ZPI), </a:t>
            </a:r>
            <a:r>
              <a:rPr lang="pl-PL" sz="2400" dirty="0">
                <a:latin typeface="Trebuchet MS" panose="020B0603020202020204" pitchFamily="34" charset="0"/>
              </a:rPr>
              <a:t>szczególna forma MPZP</a:t>
            </a:r>
          </a:p>
          <a:p>
            <a:pPr marL="0" indent="0">
              <a:buNone/>
            </a:pPr>
            <a:r>
              <a:rPr lang="pl-PL" sz="2400" dirty="0">
                <a:latin typeface="Trebuchet MS" panose="020B0603020202020204" pitchFamily="34" charset="0"/>
              </a:rPr>
              <a:t>Ułatwienie inwestowania-szybsza ścieżka procedowania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latin typeface="Trebuchet MS" panose="020B0603020202020204" pitchFamily="34" charset="0"/>
              </a:rPr>
              <a:t>transparentność dialogu i przeciwdziałanie korupcji  między gminą a inwestorem;</a:t>
            </a:r>
          </a:p>
          <a:p>
            <a:r>
              <a:rPr lang="pl-PL" sz="2400" dirty="0">
                <a:latin typeface="Trebuchet MS" panose="020B0603020202020204" pitchFamily="34" charset="0"/>
              </a:rPr>
              <a:t>jawne i publikowane w BIP umowy urbanistycznej z inwestorami.</a:t>
            </a:r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xmlns="" id="{396255D1-8327-882B-C95F-2EABFDD7E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</p:spTree>
    <p:extLst>
      <p:ext uri="{BB962C8B-B14F-4D97-AF65-F5344CB8AC3E}">
        <p14:creationId xmlns:p14="http://schemas.microsoft.com/office/powerpoint/2010/main" val="2899658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16914FD-6F82-CF41-7040-EB1BE07BB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580602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chemeClr val="tx1"/>
                </a:solidFill>
              </a:rPr>
              <a:t>Zintegrowany Plan Inwestycyjny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056505B-F3F4-7C3F-A3CC-45B2C52A4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080135"/>
            <a:ext cx="10753725" cy="5278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/>
              <a:t>Na wniosek inwestora złożony wraz z projektem  zintegrowanego planu inwestycyjnego za pośrednictwem burmistrza miasta</a:t>
            </a:r>
            <a:r>
              <a:rPr lang="pl-PL" sz="1400" dirty="0">
                <a:solidFill>
                  <a:srgbClr val="333333"/>
                </a:solidFill>
                <a:latin typeface="Open Sans" panose="020B0606030504020204" pitchFamily="34" charset="0"/>
              </a:rPr>
              <a:t>  </a:t>
            </a:r>
            <a:r>
              <a:rPr lang="pl-PL" sz="1800" dirty="0"/>
              <a:t>rada gminy może uchwalić zintegrowany plan inwestycyjny.</a:t>
            </a:r>
          </a:p>
          <a:p>
            <a:pPr marL="0" indent="0">
              <a:buNone/>
            </a:pPr>
            <a:endParaRPr lang="pl-PL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/>
              <a:t>Zintegrowany plan inwestycyjny obejmuje obszar inwestycji głównej oraz inwestycji uzupełniającej.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/>
              <a:t>Wejście w życie zintegrowanego planu inwestycyjnego powoduje utratę mocy obowiązującej planów miejscowych.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/>
              <a:t>Rada gminy wyrażając zgodę na przystąpienie do sporządzenia  ZPI uruchamia procedurę planu i daje podstawę  Burmistrzowi do  negocjacji  umowy urbanistycznej. W negocjacjach poprzedzających zawarcie umowy urbanistycznej bierze udział osoba wyznaczona przez radę gminy, a w przypadku gdy rada gminy nie wyznaczy takiej osoby - przewodniczący rady gminy.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/>
              <a:t>Umowę urbanistyczną zawiera się w formie aktu notarialnego, załącznikiem jej jest ZPI. Umowa urbanistyczna zobowiązuje inwestora do realizacji inwestycji uzupełniającej lub przekazania części nieruchomości na rzecz gminy, lub środków na realizację inwestycji uzupełniającej.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8E09A68C-2602-3A54-5CF2-DFB67E02E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</p:spTree>
    <p:extLst>
      <p:ext uri="{BB962C8B-B14F-4D97-AF65-F5344CB8AC3E}">
        <p14:creationId xmlns:p14="http://schemas.microsoft.com/office/powerpoint/2010/main" val="777230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xmlns="" id="{445AFBA1-325F-047D-F50C-E17E3E1CC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1" y="365125"/>
            <a:ext cx="9691687" cy="838033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pl-PL" sz="3600" dirty="0">
                <a:latin typeface="Trebuchet MS" panose="020B0603020202020204" pitchFamily="34" charset="0"/>
              </a:rPr>
              <a:t>Cel zmiany systemu planowania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52547BC-850C-94C4-F967-F93B0F508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1459832"/>
            <a:ext cx="9691687" cy="3801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latin typeface="Trebuchet MS" panose="020B0603020202020204" pitchFamily="34" charset="0"/>
              </a:rPr>
              <a:t>Cyfryzacja zagospodarowania przestrzennego</a:t>
            </a:r>
          </a:p>
          <a:p>
            <a:pPr marL="0" indent="0">
              <a:buNone/>
            </a:pPr>
            <a:r>
              <a:rPr lang="pl-PL" sz="2400" dirty="0">
                <a:latin typeface="Trebuchet MS" panose="020B0603020202020204" pitchFamily="34" charset="0"/>
              </a:rPr>
              <a:t>• W celu łatwego i szybkiego dostępu do danych przestrzennych;</a:t>
            </a:r>
          </a:p>
          <a:p>
            <a:pPr marL="0" indent="0">
              <a:buNone/>
            </a:pPr>
            <a:r>
              <a:rPr lang="pl-PL" sz="2400" dirty="0">
                <a:latin typeface="Trebuchet MS" panose="020B0603020202020204" pitchFamily="34" charset="0"/>
              </a:rPr>
              <a:t>• </a:t>
            </a:r>
            <a:r>
              <a:rPr lang="pl-PL" sz="2600" dirty="0">
                <a:latin typeface="Trebuchet MS" panose="020B0603020202020204" pitchFamily="34" charset="0"/>
              </a:rPr>
              <a:t>wykorzystanie</a:t>
            </a:r>
            <a:r>
              <a:rPr lang="pl-PL" sz="2400" dirty="0">
                <a:latin typeface="Trebuchet MS" panose="020B0603020202020204" pitchFamily="34" charset="0"/>
              </a:rPr>
              <a:t> nowych mediów.</a:t>
            </a:r>
          </a:p>
          <a:p>
            <a:pPr marL="0" indent="0">
              <a:buNone/>
            </a:pPr>
            <a:r>
              <a:rPr lang="pl-PL" sz="2400" dirty="0">
                <a:latin typeface="Trebuchet MS" panose="020B0603020202020204" pitchFamily="34" charset="0"/>
              </a:rPr>
              <a:t>Narzędzia: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latin typeface="Trebuchet MS" panose="020B0603020202020204" pitchFamily="34" charset="0"/>
              </a:rPr>
              <a:t>rejestr urbanistyczny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latin typeface="Trebuchet MS" panose="020B0603020202020204" pitchFamily="34" charset="0"/>
              </a:rPr>
              <a:t>przeglądarkę danych planistycznych</a:t>
            </a:r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xmlns="" id="{D3508B3B-A7B8-303B-BEF3-E10761E29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</p:spTree>
    <p:extLst>
      <p:ext uri="{BB962C8B-B14F-4D97-AF65-F5344CB8AC3E}">
        <p14:creationId xmlns:p14="http://schemas.microsoft.com/office/powerpoint/2010/main" val="381713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D6F9643-FA61-0CA3-A342-79244452C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694" y="1010584"/>
            <a:ext cx="10515600" cy="544967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0" lang="pl-PL" sz="28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CYFRYZACJA PLANOWANIA PRZESTRZENNEGO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8ED3AD4-91B2-6FE2-1129-2B293B395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2800" dirty="0"/>
              <a:t>Cyfryzacja aktów planowania przestrzennego dotyczy tworzenia, aktualizacji i udostępniania danych dotyczących obowiązujących aktów planowania przestrzennego w postaci cyfrowej, w formie danych przestrzennych. Dane te tworzone są w jednolitym dla całego kraju standardzie. Dzięki temu możliwy jest dostęp do wiarygodnej, kompletnej oraz aktualnej informacji o planowanym zagospodarowaniu przestrzennym w trybie on-line.</a:t>
            </a:r>
          </a:p>
          <a:p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409D4091-7E19-011B-28F5-25B7745FE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</p:spTree>
    <p:extLst>
      <p:ext uri="{BB962C8B-B14F-4D97-AF65-F5344CB8AC3E}">
        <p14:creationId xmlns:p14="http://schemas.microsoft.com/office/powerpoint/2010/main" val="3700922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6E78352-3A69-9321-480E-70591F981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16F913D-8B2F-F4A0-E7F4-2BA8769C4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2235"/>
            <a:ext cx="10237694" cy="44811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Przepisy  od 2020 r.  </a:t>
            </a:r>
            <a:r>
              <a:rPr lang="pl-PL" dirty="0"/>
              <a:t>nakładają na organy wydające akty planowania przestrzennego obowiązek tworzenia cyfrowych danych planistycznych w podstawowym zakresie (obejmującym granicę APP). Obowiązek ten dotyczy również aktów już obowiązujących. Regulacje w zakresie rozszerzonym, </a:t>
            </a:r>
            <a:r>
              <a:rPr lang="pl-PL" sz="2100" dirty="0"/>
              <a:t>dotyczącym</a:t>
            </a:r>
            <a:r>
              <a:rPr lang="pl-PL" dirty="0"/>
              <a:t> planów ogólnych gminy, obowiązują od 24 września 2023 roku.</a:t>
            </a:r>
          </a:p>
          <a:p>
            <a:pPr marL="0" indent="0" algn="l">
              <a:buNone/>
            </a:pPr>
            <a:r>
              <a:rPr lang="pl-PL" sz="2100" b="1" dirty="0"/>
              <a:t>Od 1.01.2025r  </a:t>
            </a:r>
            <a:r>
              <a:rPr lang="pl-PL" sz="2100" dirty="0"/>
              <a:t>został wprowadzony wymóg  tworzenia danych przestrzennych dla planu miejscowego obejmujących dane, :</a:t>
            </a:r>
          </a:p>
          <a:p>
            <a:pPr algn="l"/>
            <a:r>
              <a:rPr lang="pl-PL" sz="2100" dirty="0"/>
              <a:t>lokalizację przestrzenną terenów o różnym przeznaczeniu lub różnych zasadach zagospodarowania w postaci wektorowej w obowiązującym państwowym systemie odniesień przestrzennych;</a:t>
            </a:r>
          </a:p>
          <a:p>
            <a:pPr algn="l"/>
            <a:r>
              <a:rPr lang="pl-PL" sz="2100" dirty="0"/>
              <a:t>lokalizację przestrzenną linii zabudowy w postaci wektorowej w obowiązującym państwowym systemie odniesień przestrzennych;</a:t>
            </a:r>
          </a:p>
          <a:p>
            <a:pPr algn="l"/>
            <a:r>
              <a:rPr lang="pl-PL" sz="2100" dirty="0"/>
              <a:t>atrybuty zawierające informacje o obiektach przestrzennych określonych w pkt 1 i 2.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FE566777-7573-FEB3-6BAD-255B5128E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Pracownia </a:t>
            </a:r>
            <a:r>
              <a:rPr lang="pl-PL" dirty="0" err="1"/>
              <a:t>Urbanistyczno</a:t>
            </a:r>
            <a:r>
              <a:rPr lang="pl-PL" dirty="0"/>
              <a:t> - Projektowa Związku Międzygminnego „Mazowsze Zachodnie”</a:t>
            </a:r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xmlns="" id="{2CC0AE88-FB96-A662-ABB9-7A02EB595926}"/>
              </a:ext>
            </a:extLst>
          </p:cNvPr>
          <p:cNvSpPr txBox="1">
            <a:spLocks/>
          </p:cNvSpPr>
          <p:nvPr/>
        </p:nvSpPr>
        <p:spPr>
          <a:xfrm>
            <a:off x="1093694" y="1010584"/>
            <a:ext cx="10515600" cy="54496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b="1" spc="300" dirty="0">
                <a:solidFill>
                  <a:prstClr val="black"/>
                </a:solidFill>
                <a:latin typeface="Calibri Light" panose="020F0302020204030204"/>
              </a:rPr>
              <a:t>CYFRYZACJA PLANOWANIA PRZESTRZENNEGO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4191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4B1861C4-BC25-8ACE-EB96-218B5E7F6606}"/>
              </a:ext>
            </a:extLst>
          </p:cNvPr>
          <p:cNvSpPr txBox="1"/>
          <p:nvPr/>
        </p:nvSpPr>
        <p:spPr>
          <a:xfrm>
            <a:off x="1541930" y="2810671"/>
            <a:ext cx="955307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800" dirty="0">
                <a:latin typeface="Trebuchet MS" panose="020B0603020202020204" pitchFamily="34" charset="0"/>
              </a:rPr>
              <a:t>Podstawą zabudowy i zagospodarowania terenu jest  miejscowy plan zagospodarowania przestrzennego (MPZP) tworzony w zgodzie z </a:t>
            </a:r>
            <a:r>
              <a:rPr lang="pl-PL" sz="2800" b="1" dirty="0">
                <a:latin typeface="Trebuchet MS" panose="020B0603020202020204" pitchFamily="34" charset="0"/>
              </a:rPr>
              <a:t>Planem Ogólnym Gminy</a:t>
            </a:r>
            <a:r>
              <a:rPr lang="pl-PL" sz="2800" dirty="0">
                <a:latin typeface="Trebuchet MS" panose="020B0603020202020204" pitchFamily="34" charset="0"/>
              </a:rPr>
              <a:t>;</a:t>
            </a:r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xmlns="" id="{DF616292-A93D-D634-5F57-141FA4FB3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xmlns="" id="{9726B483-937B-A78A-0AE3-E1CF1D15D77E}"/>
              </a:ext>
            </a:extLst>
          </p:cNvPr>
          <p:cNvSpPr txBox="1">
            <a:spLocks/>
          </p:cNvSpPr>
          <p:nvPr/>
        </p:nvSpPr>
        <p:spPr>
          <a:xfrm>
            <a:off x="1183091" y="642969"/>
            <a:ext cx="10175191" cy="42831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>
                <a:solidFill>
                  <a:schemeClr val="tx1"/>
                </a:solidFill>
              </a:rPr>
              <a:t>Miejscowy Plan Zagospodarowania Przestrzennego</a:t>
            </a:r>
            <a:endParaRPr lang="pl-PL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82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79082BA-9C1A-6E6B-7B55-DB7CC4AB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506" y="455430"/>
            <a:ext cx="10772775" cy="428314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pl-PL" sz="3200" dirty="0">
                <a:solidFill>
                  <a:schemeClr val="tx1"/>
                </a:solidFill>
              </a:rPr>
              <a:t>Miejscowy Plan Zagospodarowania Przestrzennego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7F33E83-1176-3D7E-E893-70F3733BF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37" y="1338395"/>
            <a:ext cx="10753725" cy="4850018"/>
          </a:xfrm>
        </p:spPr>
        <p:txBody>
          <a:bodyPr/>
          <a:lstStyle/>
          <a:p>
            <a:r>
              <a:rPr lang="pl-PL" dirty="0"/>
              <a:t>W ustawie  o </a:t>
            </a:r>
            <a:r>
              <a:rPr lang="pl-PL" dirty="0" err="1"/>
              <a:t>PiZP</a:t>
            </a:r>
            <a:r>
              <a:rPr lang="pl-PL" dirty="0"/>
              <a:t> zostały ustalone obowiązkowe i  fakultatywne ustalenia planu miejscowego.</a:t>
            </a:r>
          </a:p>
          <a:p>
            <a:r>
              <a:rPr lang="pl-PL" dirty="0"/>
              <a:t>Do podstawowych ustaleń planu miejscowego należy: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b="1" i="0" u="sng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przeznaczenie terenów </a:t>
            </a:r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oraz zasady kształtowanie ładu przestrzennego, i zasady kształtowania zabudowy oraz wskaźniki zagospodarowania terenu,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zasady ochrony środowiska, przyrody i krajobrazu,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zasady ochrony dziedzictwa kulturowego i zabytków,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zasady modernizacji, rozbudowy i budowy systemów komunikacji i infrastruktury technicznej,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333333"/>
                </a:solidFill>
                <a:latin typeface="Open Sans" panose="020B0606030504020204" pitchFamily="34" charset="0"/>
              </a:rPr>
              <a:t>i inne ustalenia zapisane w ustawie</a:t>
            </a:r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057A4D20-5D4C-C89F-FE13-0628CF541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</p:spTree>
    <p:extLst>
      <p:ext uri="{BB962C8B-B14F-4D97-AF65-F5344CB8AC3E}">
        <p14:creationId xmlns:p14="http://schemas.microsoft.com/office/powerpoint/2010/main" val="4288978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D2750A1-A15B-4371-1BC9-FB80A50E4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580602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tx1"/>
                </a:solidFill>
              </a:rPr>
              <a:t>Miejscowy Plan Zagospodarowania Przestrzennego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C4449F3-1168-2A8B-355A-91CD7E4FE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474238"/>
            <a:ext cx="10753725" cy="4303628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endParaRPr lang="pl-PL" dirty="0"/>
          </a:p>
          <a:p>
            <a:r>
              <a:rPr lang="pl-PL" dirty="0"/>
              <a:t>Zgodnie z obowiązującym rozporządzeniem Ministra Rozwoju i Technologii z 2021r zostały ustalone symbole, nazwy i oznaczenia graficzne dotyczące przeznaczenia terenu oraz standardy ich stosowania.</a:t>
            </a:r>
          </a:p>
          <a:p>
            <a:pPr marL="0" indent="0">
              <a:buNone/>
            </a:pPr>
            <a:r>
              <a:rPr lang="pl-PL" dirty="0"/>
              <a:t>Zgodnie z rozporządzeniem  zostało ustalone 12 klas przeznaczenia terenu w trzech poziomach.</a:t>
            </a:r>
          </a:p>
          <a:p>
            <a:pPr marL="0" indent="0">
              <a:buNone/>
            </a:pPr>
            <a:r>
              <a:rPr lang="pl-PL" dirty="0"/>
              <a:t>W poziomie pierwszym ustalono  symbole i nazwy przeznaczenia terenu</a:t>
            </a:r>
          </a:p>
          <a:p>
            <a:pPr marL="0" indent="0">
              <a:buNone/>
            </a:pPr>
            <a:r>
              <a:rPr lang="pl-PL" dirty="0"/>
              <a:t> 1_ M-teren zabudowy mieszkaniowej;</a:t>
            </a:r>
          </a:p>
          <a:p>
            <a:pPr marL="0" indent="0">
              <a:buNone/>
            </a:pPr>
            <a:r>
              <a:rPr lang="pl-PL" dirty="0"/>
              <a:t> 2_U- teren usług;</a:t>
            </a:r>
          </a:p>
          <a:p>
            <a:pPr marL="0" indent="0">
              <a:buNone/>
            </a:pPr>
            <a:r>
              <a:rPr lang="pl-PL" dirty="0"/>
              <a:t> 3_P- teren produkcji;</a:t>
            </a:r>
          </a:p>
          <a:p>
            <a:pPr marL="0" indent="0">
              <a:buNone/>
            </a:pPr>
            <a:r>
              <a:rPr lang="pl-PL" dirty="0"/>
              <a:t> 4_G- teren górnictwa i wydobycia;</a:t>
            </a:r>
          </a:p>
          <a:p>
            <a:pPr marL="0" indent="0">
              <a:buNone/>
            </a:pPr>
            <a:r>
              <a:rPr lang="pl-PL" dirty="0"/>
              <a:t> 5_K- teren komunikacji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4C7D1BA6-A54A-507D-DA95-0244AC056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</p:spTree>
    <p:extLst>
      <p:ext uri="{BB962C8B-B14F-4D97-AF65-F5344CB8AC3E}">
        <p14:creationId xmlns:p14="http://schemas.microsoft.com/office/powerpoint/2010/main" val="732944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D2750A1-A15B-4371-1BC9-FB80A50E4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580602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tx1"/>
                </a:solidFill>
              </a:rPr>
              <a:t>Miejscowy Plan Zagospodarowania Przestrzennego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C4449F3-1168-2A8B-355A-91CD7E4FE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474238"/>
            <a:ext cx="10753725" cy="430362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 6_ I- teren infrastruktury technicznej;</a:t>
            </a:r>
          </a:p>
          <a:p>
            <a:pPr marL="0" indent="0">
              <a:buNone/>
            </a:pPr>
            <a:r>
              <a:rPr lang="pl-PL" dirty="0"/>
              <a:t> 7_ R- teren rolnictwa;</a:t>
            </a:r>
          </a:p>
          <a:p>
            <a:pPr marL="0" indent="0">
              <a:buNone/>
            </a:pPr>
            <a:r>
              <a:rPr lang="pl-PL" dirty="0"/>
              <a:t> 8_ W- teren wód;</a:t>
            </a:r>
          </a:p>
          <a:p>
            <a:pPr marL="0" indent="0">
              <a:buNone/>
            </a:pPr>
            <a:r>
              <a:rPr lang="pl-PL" dirty="0"/>
              <a:t> 9_ L- teren lasów;</a:t>
            </a:r>
          </a:p>
          <a:p>
            <a:pPr marL="0" indent="0">
              <a:buNone/>
            </a:pPr>
            <a:r>
              <a:rPr lang="pl-PL" dirty="0"/>
              <a:t> 10_ Z- teren zieleni;</a:t>
            </a:r>
          </a:p>
          <a:p>
            <a:pPr marL="0" indent="0">
              <a:buNone/>
            </a:pPr>
            <a:r>
              <a:rPr lang="pl-PL" dirty="0"/>
              <a:t> 11_ C- teren cmentarza;</a:t>
            </a:r>
          </a:p>
          <a:p>
            <a:pPr marL="0" indent="0">
              <a:buNone/>
            </a:pPr>
            <a:r>
              <a:rPr lang="pl-PL" dirty="0"/>
              <a:t> 12_ N teren niesklasyfikowany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6A057FA5-7647-248D-7DF9-742D3AB17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</p:spTree>
    <p:extLst>
      <p:ext uri="{BB962C8B-B14F-4D97-AF65-F5344CB8AC3E}">
        <p14:creationId xmlns:p14="http://schemas.microsoft.com/office/powerpoint/2010/main" val="1509535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D2750A1-A15B-4371-1BC9-FB80A50E4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658" y="499533"/>
            <a:ext cx="10772775" cy="580602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tx1"/>
                </a:solidFill>
              </a:rPr>
              <a:t>Miejscowy Plan Zagospodarowania Przestrzennego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C4449F3-1168-2A8B-355A-91CD7E4FE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3771900"/>
            <a:ext cx="10753725" cy="2005966"/>
          </a:xfrm>
        </p:spPr>
        <p:txBody>
          <a:bodyPr>
            <a:normAutofit/>
          </a:bodyPr>
          <a:lstStyle/>
          <a:p>
            <a:r>
              <a:rPr lang="pl-PL" dirty="0"/>
              <a:t>Zgodnie z obowiązującym rozporządzeniem Ministra Rozwoju i Technologii z 2021r zostały ustalone symbole, nazwy i oznaczenia graficzne dotyczące przeznaczenia terenu oraz standardy ich stosowania.</a:t>
            </a:r>
          </a:p>
          <a:p>
            <a:pPr marL="0" indent="0">
              <a:buNone/>
            </a:pPr>
            <a:r>
              <a:rPr lang="pl-PL" dirty="0"/>
              <a:t>Zgodnie z rozporządzeniem  zostało ustalone 12 klas przeznaczenia terenu w trzech poziomach.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FADF4CA6-800A-C25B-611A-C2F70B640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6CCE444A-547E-11AB-2B85-0950E6D49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19" y="1511559"/>
            <a:ext cx="11235814" cy="484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53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46A144D-6987-CCE2-766C-0E327124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799" y="6490011"/>
            <a:ext cx="7387684" cy="293286"/>
          </a:xfrm>
        </p:spPr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Pracownia </a:t>
            </a:r>
            <a:r>
              <a:rPr lang="pl-PL" dirty="0" err="1">
                <a:latin typeface="Trebuchet MS" panose="020B0603020202020204" pitchFamily="34" charset="0"/>
              </a:rPr>
              <a:t>Urbanistyczno</a:t>
            </a:r>
            <a:r>
              <a:rPr lang="pl-PL" dirty="0">
                <a:latin typeface="Trebuchet MS" panose="020B0603020202020204" pitchFamily="34" charset="0"/>
              </a:rPr>
              <a:t> - Projektowa Związku Międzygminnego „Mazowsze Zachodnie”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C7F211D-D9C6-294E-62FF-85CF4FE3357E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156995" y="2029137"/>
            <a:ext cx="10748866" cy="4043720"/>
          </a:xfr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2600" b="1" dirty="0">
                <a:latin typeface="Trebuchet MS" panose="020B0603020202020204" pitchFamily="34" charset="0"/>
              </a:rPr>
              <a:t>Uchwalanie Planu Ogólnego i MPZP to gospodarowanie przestrzenią: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Trebuchet MS" panose="020B0603020202020204" pitchFamily="34" charset="0"/>
              </a:rPr>
              <a:t>Gospodarowanie przestrzenią gminy jako gospodarowanie dobrem  publicznym;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Trebuchet MS" panose="020B0603020202020204" pitchFamily="34" charset="0"/>
              </a:rPr>
              <a:t>Wymiar ekonomiczno-społeczny gospodarowania przestrzenią: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600" dirty="0">
                <a:latin typeface="Trebuchet MS" panose="020B0603020202020204" pitchFamily="34" charset="0"/>
              </a:rPr>
              <a:t>	- dochody własne gminy- podatki,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600" dirty="0">
                <a:latin typeface="Trebuchet MS" panose="020B0603020202020204" pitchFamily="34" charset="0"/>
              </a:rPr>
              <a:t>	- potrzeby właścicieli nieruchomości- mieszkańców gminy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BD5B226-D546-7F25-34A1-DEF0E7D0ACF1}"/>
              </a:ext>
            </a:extLst>
          </p:cNvPr>
          <p:cNvSpPr txBox="1"/>
          <p:nvPr/>
        </p:nvSpPr>
        <p:spPr>
          <a:xfrm>
            <a:off x="1398494" y="497541"/>
            <a:ext cx="10139082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pl-PL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Zgodnie  z ustawą  z dnia 8 marca 1990 r. o samorządzie gminnym</a:t>
            </a:r>
            <a:br>
              <a:rPr lang="pl-PL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</a:br>
            <a:r>
              <a:rPr lang="pl-PL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art.  18 ust.5   -    </a:t>
            </a:r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Do wyłącznej właściwości rady gminy należy: między innymi</a:t>
            </a:r>
          </a:p>
          <a:p>
            <a:pPr algn="l"/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uchwalanie planu ogólnego gminy oraz miejscowych planów zagospodarowania przestrzennego;</a:t>
            </a:r>
          </a:p>
        </p:txBody>
      </p:sp>
    </p:spTree>
    <p:extLst>
      <p:ext uri="{BB962C8B-B14F-4D97-AF65-F5344CB8AC3E}">
        <p14:creationId xmlns:p14="http://schemas.microsoft.com/office/powerpoint/2010/main" val="3173940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79082BA-9C1A-6E6B-7B55-DB7CC4AB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455430"/>
            <a:ext cx="10772775" cy="428314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pl-PL" sz="3200" dirty="0">
                <a:solidFill>
                  <a:schemeClr val="tx1"/>
                </a:solidFill>
              </a:rPr>
              <a:t>Miejscowy Plan Zagospodarowania Przestrzennego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7F33E83-1176-3D7E-E893-70F3733BF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37" y="1338395"/>
            <a:ext cx="10753725" cy="485001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Zgodnie z rozporządzeniem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w projekcie planu miejscowego stosuje </a:t>
            </a:r>
            <a:r>
              <a:rPr lang="pl-PL" dirty="0">
                <a:solidFill>
                  <a:srgbClr val="333333"/>
                </a:solidFill>
                <a:latin typeface="Trebuchet MS" panose="020B0603020202020204" pitchFamily="34" charset="0"/>
              </a:rPr>
              <a:t>się  wyłącznie symbole, nazwy i oznaczenia graficzne klas zgodnie </a:t>
            </a:r>
            <a:r>
              <a:rPr lang="pl-PL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z wartościami określonymi w tabeli;</a:t>
            </a:r>
            <a:endParaRPr lang="pl-PL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Trebuchet MS" panose="020B0603020202020204" pitchFamily="34" charset="0"/>
              </a:rPr>
              <a:t>Dla terenów zabudowy mieszkaniowej, komunikacji i rolnictwa stosuje się wyłącznie poziom drugi i trzeci;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dopuszcza się określenie przeznaczenia terenu z wykorzystaniem nie więcej niż trzech klas z dozwolonych poziomów określonych w tabeli, przy czym w przypadku zastosowania trzech klas , zastosowane klasy są realizowane łącznie lub zamiennie,</a:t>
            </a:r>
            <a:endParaRPr lang="pl-PL" dirty="0">
              <a:latin typeface="Trebuchet MS" panose="020B0603020202020204" pitchFamily="34" charset="0"/>
            </a:endParaRP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45B287DB-754C-C4E3-D5E5-AB3634884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</p:spTree>
    <p:extLst>
      <p:ext uri="{BB962C8B-B14F-4D97-AF65-F5344CB8AC3E}">
        <p14:creationId xmlns:p14="http://schemas.microsoft.com/office/powerpoint/2010/main" val="949931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702439-1A7F-8690-890E-33A083011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0511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pl-PL" sz="3200" dirty="0"/>
              <a:t>Decyzja o warunkach zabudowy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19C5525-D7F2-B74D-B0A7-5884AED91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65729"/>
            <a:ext cx="10058400" cy="4987657"/>
          </a:xfrm>
        </p:spPr>
        <p:txBody>
          <a:bodyPr>
            <a:normAutofit lnSpcReduction="10000"/>
          </a:bodyPr>
          <a:lstStyle/>
          <a:p>
            <a:r>
              <a:rPr lang="pl-PL" sz="2600" dirty="0"/>
              <a:t>Ustalenie warunków zabudowy na wniosek złożony od 1 stycznia 2026 r. będzie możliwe, jeżeli w danej gminie wszedł w życie plan ogólny, a w przypadku gdy wniosek dotyczy terenu położonego w więcej niż jednej gminie – jeżeli w tych gminach weszły w życie plany ogólne.</a:t>
            </a:r>
          </a:p>
          <a:p>
            <a:r>
              <a:rPr lang="pl-PL" sz="2600" dirty="0"/>
              <a:t>Warunki zabudowy będą wydawane tylko jeśli teren objęty wnioskiem w planie ogólnym gminy (POG)  będzie położony w </a:t>
            </a:r>
            <a:r>
              <a:rPr lang="pl-PL" sz="2600" b="1" dirty="0"/>
              <a:t>obszarze uzupełnienia zabudowy</a:t>
            </a:r>
          </a:p>
          <a:p>
            <a:r>
              <a:rPr lang="pl-PL" sz="2600" dirty="0"/>
              <a:t>Warunki zabudowy do 2026r będą wydawane bezterminowo</a:t>
            </a:r>
            <a:r>
              <a:rPr lang="pl-PL" dirty="0"/>
              <a:t>.</a:t>
            </a:r>
          </a:p>
          <a:p>
            <a:r>
              <a:rPr lang="pl-PL" sz="2600" dirty="0"/>
              <a:t>Zmiana ustawy wprowadziła to, że warunki zabudowy  wydane po 1.01.2026r wygasną po upływie 5 lat od dnia, w którym stały się prawomocne.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960E3128-4267-8D06-F01B-9A0EEFF6A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Pracownia </a:t>
            </a:r>
            <a:r>
              <a:rPr lang="pl-PL" dirty="0" err="1"/>
              <a:t>Urbanistyczno</a:t>
            </a:r>
            <a:r>
              <a:rPr lang="pl-PL" dirty="0"/>
              <a:t> - Projektowa Związku Międzygminnego „Mazowsze Zachodnie”</a:t>
            </a:r>
          </a:p>
        </p:txBody>
      </p:sp>
    </p:spTree>
    <p:extLst>
      <p:ext uri="{BB962C8B-B14F-4D97-AF65-F5344CB8AC3E}">
        <p14:creationId xmlns:p14="http://schemas.microsoft.com/office/powerpoint/2010/main" val="2403253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02DBFA3-747F-2448-C790-76A1DC0F4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92" y="468187"/>
            <a:ext cx="9692640" cy="662781"/>
          </a:xfrm>
          <a:solidFill>
            <a:schemeClr val="bg2">
              <a:lumMod val="9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600" dirty="0">
                <a:latin typeface="Trebuchet MS" panose="020B0603020202020204" pitchFamily="34" charset="0"/>
              </a:rPr>
              <a:t>Cel zmiany systemu planowania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954332A-E5D2-FC72-E7A6-810E5388C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11" y="1556084"/>
            <a:ext cx="10341558" cy="41709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>
                <a:latin typeface="Trebuchet MS" panose="020B0603020202020204" pitchFamily="34" charset="0"/>
              </a:rPr>
              <a:t>Powiązanie systemu planowania strategicznego z planowaniem przestrzennym</a:t>
            </a:r>
          </a:p>
          <a:p>
            <a:pPr marL="0" indent="0">
              <a:buNone/>
            </a:pPr>
            <a:endParaRPr lang="pl-PL" sz="2400" dirty="0">
              <a:latin typeface="Trebuchet MS" panose="020B0603020202020204" pitchFamily="34" charset="0"/>
            </a:endParaRPr>
          </a:p>
          <a:p>
            <a:pPr marL="0" indent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</a:pPr>
            <a:r>
              <a:rPr lang="pl-PL" sz="2400" dirty="0">
                <a:latin typeface="Trebuchet MS" panose="020B0603020202020204" pitchFamily="34" charset="0"/>
              </a:rPr>
              <a:t>Celem jest spójność systemu planowania  społeczno- gospodarczego </a:t>
            </a:r>
          </a:p>
          <a:p>
            <a:pPr marL="0" indent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l-PL" sz="2400" dirty="0">
                <a:latin typeface="Trebuchet MS" panose="020B0603020202020204" pitchFamily="34" charset="0"/>
              </a:rPr>
              <a:t>(strategii rozwoju gminy) z planowaniem przestrzennym (Plan Ogólny PO i MPZP);</a:t>
            </a:r>
          </a:p>
          <a:p>
            <a:pPr marL="0" indent="0">
              <a:lnSpc>
                <a:spcPct val="70000"/>
              </a:lnSpc>
              <a:buNone/>
            </a:pPr>
            <a:endParaRPr lang="pl-PL" sz="2400" dirty="0">
              <a:latin typeface="Trebuchet MS" panose="020B0603020202020204" pitchFamily="34" charset="0"/>
            </a:endParaRPr>
          </a:p>
          <a:p>
            <a:pPr marL="0" indent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</a:pPr>
            <a:r>
              <a:rPr lang="pl-PL" sz="2400" dirty="0">
                <a:latin typeface="Trebuchet MS" panose="020B0603020202020204" pitchFamily="34" charset="0"/>
              </a:rPr>
              <a:t> Strategia Rozwoju Gminy ustala Model  Struktury Funkcjonalno- Przestrzennej  wynikającej z diagnozy uwarunkowań rozwoju  przestrzennego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57EAF90E-DBBD-5893-4E3E-DD41311FF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</p:spTree>
    <p:extLst>
      <p:ext uri="{BB962C8B-B14F-4D97-AF65-F5344CB8AC3E}">
        <p14:creationId xmlns:p14="http://schemas.microsoft.com/office/powerpoint/2010/main" val="272418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E30E427-D9B4-CE3D-5BE6-10AB81E76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1773385"/>
            <a:ext cx="4443984" cy="49198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pl-PL" sz="2400" dirty="0">
                <a:latin typeface="Trebuchet MS" panose="020B0603020202020204" pitchFamily="34" charset="0"/>
              </a:rPr>
              <a:t>Strategia rozwoju gminy (SRG)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16033949-C555-4904-39ED-99746D3F92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5829" y="2646023"/>
            <a:ext cx="4650171" cy="29315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>
                <a:latin typeface="Trebuchet MS" panose="020B0603020202020204" pitchFamily="34" charset="0"/>
              </a:rPr>
              <a:t>Opracowanie kierunkowe w tym:</a:t>
            </a:r>
          </a:p>
          <a:p>
            <a:r>
              <a:rPr lang="pl-PL" dirty="0">
                <a:latin typeface="Trebuchet MS" panose="020B0603020202020204" pitchFamily="34" charset="0"/>
              </a:rPr>
              <a:t>Diagnoza sytuacji społecznej, gospodarczej i przestrzennej</a:t>
            </a:r>
          </a:p>
          <a:p>
            <a:r>
              <a:rPr lang="pl-PL" dirty="0">
                <a:latin typeface="Trebuchet MS" panose="020B0603020202020204" pitchFamily="34" charset="0"/>
              </a:rPr>
              <a:t>Bardzo ogólna struktura  funkcjonalno-przestrzenna – model;</a:t>
            </a:r>
          </a:p>
          <a:p>
            <a:r>
              <a:rPr lang="pl-PL" dirty="0">
                <a:latin typeface="Trebuchet MS" panose="020B0603020202020204" pitchFamily="34" charset="0"/>
              </a:rPr>
              <a:t>Przeniesiona większość ustaleń </a:t>
            </a:r>
            <a:r>
              <a:rPr lang="pl-PL" dirty="0" err="1">
                <a:latin typeface="Trebuchet MS" panose="020B0603020202020204" pitchFamily="34" charset="0"/>
              </a:rPr>
              <a:t>SUiKZP</a:t>
            </a:r>
            <a:r>
              <a:rPr lang="pl-PL" dirty="0">
                <a:latin typeface="Trebuchet MS" panose="020B0603020202020204" pitchFamily="34" charset="0"/>
              </a:rPr>
              <a:t> jako ustalenia i rekomendacje w zakresie  kształtowania i prowadzenia polityki przestrzennej;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EE32F544-7DF5-15AB-4828-F3CF1D8331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5014" y="1773385"/>
            <a:ext cx="4547078" cy="49198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pl-PL" sz="2400" dirty="0"/>
              <a:t>Plan ogólny gminy (POG)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93CA7525-C8AD-42CA-F94B-263719C426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5014" y="2646023"/>
            <a:ext cx="4650170" cy="25621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Opracowanie normatywne</a:t>
            </a:r>
          </a:p>
          <a:p>
            <a:r>
              <a:rPr lang="pl-PL" dirty="0">
                <a:latin typeface="Trebuchet MS" panose="020B0603020202020204" pitchFamily="34" charset="0"/>
              </a:rPr>
              <a:t>Struktura  funkcjonalno-przestrzenna o średnim poziomie szczegółowości- wyznaczenie stref(13) ;</a:t>
            </a:r>
          </a:p>
          <a:p>
            <a:r>
              <a:rPr lang="pl-PL" dirty="0">
                <a:latin typeface="Trebuchet MS" panose="020B0603020202020204" pitchFamily="34" charset="0"/>
              </a:rPr>
              <a:t>Parametry zabudowy i zagospodarowania</a:t>
            </a:r>
          </a:p>
          <a:p>
            <a:r>
              <a:rPr lang="pl-PL" dirty="0">
                <a:latin typeface="Trebuchet MS" panose="020B0603020202020204" pitchFamily="34" charset="0"/>
              </a:rPr>
              <a:t>Standardy dostępnościowe</a:t>
            </a:r>
          </a:p>
          <a:p>
            <a:r>
              <a:rPr lang="pl-PL" dirty="0">
                <a:latin typeface="Trebuchet MS" panose="020B0603020202020204" pitchFamily="34" charset="0"/>
              </a:rPr>
              <a:t>Obszary uzupełnienia zabudowy</a:t>
            </a:r>
            <a:endParaRPr lang="pl-PL" dirty="0"/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xmlns="" id="{DB6E95C3-97B3-1AA0-ACB5-FE5878C7A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  <p:sp>
        <p:nvSpPr>
          <p:cNvPr id="8" name="Tytuł 3">
            <a:extLst>
              <a:ext uri="{FF2B5EF4-FFF2-40B4-BE49-F238E27FC236}">
                <a16:creationId xmlns:a16="http://schemas.microsoft.com/office/drawing/2014/main" xmlns="" id="{444518B5-47B4-7ABB-F765-82B471A8F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793377"/>
            <a:ext cx="9601200" cy="596153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pl-PL" sz="3600" dirty="0">
                <a:latin typeface="Trebuchet MS" panose="020B0603020202020204" pitchFamily="34" charset="0"/>
              </a:rPr>
              <a:t>Cel zmiany systemu planowania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xmlns="" id="{31F607FF-29F3-D823-6A41-7F1AC6838C36}"/>
              </a:ext>
            </a:extLst>
          </p:cNvPr>
          <p:cNvSpPr txBox="1"/>
          <p:nvPr/>
        </p:nvSpPr>
        <p:spPr>
          <a:xfrm>
            <a:off x="1165412" y="6084054"/>
            <a:ext cx="465017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Określenie polityki przestrzennej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xmlns="" id="{5871C14B-A8CD-367C-084F-F94C1CEAD971}"/>
              </a:ext>
            </a:extLst>
          </p:cNvPr>
          <p:cNvSpPr txBox="1"/>
          <p:nvPr/>
        </p:nvSpPr>
        <p:spPr>
          <a:xfrm>
            <a:off x="6421920" y="6084054"/>
            <a:ext cx="465017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Realizacja polityki przestrzennej</a:t>
            </a:r>
          </a:p>
        </p:txBody>
      </p:sp>
    </p:spTree>
    <p:extLst>
      <p:ext uri="{BB962C8B-B14F-4D97-AF65-F5344CB8AC3E}">
        <p14:creationId xmlns:p14="http://schemas.microsoft.com/office/powerpoint/2010/main" val="3459556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xmlns="" id="{3E89B3B2-F8D2-E144-A255-84C57A1C4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8C4D2318-2CEC-47CC-648D-B9F5BC208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678" y="194811"/>
            <a:ext cx="9281334" cy="625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142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451CED3-CE75-A7C3-1058-C646B130D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111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pl-PL" dirty="0">
                <a:latin typeface="Trebuchet MS" panose="020B0603020202020204" pitchFamily="34" charset="0"/>
              </a:rPr>
              <a:t>Schemat systemu planowania przestrzennego</a:t>
            </a:r>
          </a:p>
        </p:txBody>
      </p:sp>
      <p:pic>
        <p:nvPicPr>
          <p:cNvPr id="10" name="Symbol zastępczy zawartości 9">
            <a:extLst>
              <a:ext uri="{FF2B5EF4-FFF2-40B4-BE49-F238E27FC236}">
                <a16:creationId xmlns:a16="http://schemas.microsoft.com/office/drawing/2014/main" xmlns="" id="{D4EA01EA-0D1A-CAF2-4214-1127499E1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6651" y="2061882"/>
            <a:ext cx="8651097" cy="3805518"/>
          </a:xfrm>
          <a:prstGeom prst="rect">
            <a:avLst/>
          </a:prstGeom>
        </p:spPr>
      </p:pic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7A352C6D-4F69-50C1-F29B-E768796C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</p:spTree>
    <p:extLst>
      <p:ext uri="{BB962C8B-B14F-4D97-AF65-F5344CB8AC3E}">
        <p14:creationId xmlns:p14="http://schemas.microsoft.com/office/powerpoint/2010/main" val="2905106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xmlns="" id="{C162F367-FD01-2985-A41B-765399ACA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62" y="677863"/>
            <a:ext cx="9691687" cy="821991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pl-PL" sz="3600" dirty="0">
                <a:latin typeface="Trebuchet MS" panose="020B0603020202020204" pitchFamily="34" charset="0"/>
              </a:rPr>
              <a:t>Cel zmiany systemu planowania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B4B9E7F-CD9D-9101-1973-D3A976940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>
                <a:latin typeface="Trebuchet MS" panose="020B0603020202020204" pitchFamily="34" charset="0"/>
              </a:rPr>
              <a:t>Przeciwdziałanie rozlewaniu się  zabudowy</a:t>
            </a:r>
          </a:p>
          <a:p>
            <a:pPr marL="0" indent="0">
              <a:buNone/>
            </a:pPr>
            <a:r>
              <a:rPr lang="pl-PL" sz="2800" dirty="0">
                <a:latin typeface="Trebuchet MS" panose="020B0603020202020204" pitchFamily="34" charset="0"/>
              </a:rPr>
              <a:t>» ekonomia przestrzeni- </a:t>
            </a:r>
            <a:r>
              <a:rPr lang="pl-PL" sz="2400" dirty="0">
                <a:latin typeface="Trebuchet MS" panose="020B0603020202020204" pitchFamily="34" charset="0"/>
              </a:rPr>
              <a:t>zmniejszenie kosztów poprzez: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latin typeface="Trebuchet MS" panose="020B0603020202020204" pitchFamily="34" charset="0"/>
              </a:rPr>
              <a:t>zmniejszenie długości infrastruktury technicznej (zmniejszenie kosztów  dla gminy JST 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latin typeface="Trebuchet MS" panose="020B0603020202020204" pitchFamily="34" charset="0"/>
              </a:rPr>
              <a:t>zmniejszenie długości dróg(zmniejszenie kosztów dla </a:t>
            </a:r>
            <a:r>
              <a:rPr lang="pl-PL" sz="2400" dirty="0" err="1">
                <a:latin typeface="Trebuchet MS" panose="020B0603020202020204" pitchFamily="34" charset="0"/>
              </a:rPr>
              <a:t>gminyJST</a:t>
            </a:r>
            <a:r>
              <a:rPr lang="pl-PL" sz="2400" dirty="0">
                <a:latin typeface="Trebuchet MS" panose="020B0603020202020204" pitchFamily="34" charset="0"/>
              </a:rPr>
              <a:t>).</a:t>
            </a:r>
          </a:p>
          <a:p>
            <a:pPr>
              <a:buFontTx/>
              <a:buChar char="-"/>
            </a:pPr>
            <a:endParaRPr lang="pl-PL" sz="2400" dirty="0">
              <a:latin typeface="Trebuchet MS" panose="020B0603020202020204" pitchFamily="34" charset="0"/>
            </a:endParaRPr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xmlns="" id="{D3C1EE9D-E57F-D860-6C52-A9C904B7C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</p:spTree>
    <p:extLst>
      <p:ext uri="{BB962C8B-B14F-4D97-AF65-F5344CB8AC3E}">
        <p14:creationId xmlns:p14="http://schemas.microsoft.com/office/powerpoint/2010/main" val="55504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xmlns="" id="{315998EE-21D9-88B8-C7BA-5D5CEF1EC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063" y="365126"/>
            <a:ext cx="9691687" cy="79132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pl-PL" sz="3600" dirty="0">
                <a:latin typeface="Trebuchet MS" panose="020B0603020202020204" pitchFamily="34" charset="0"/>
              </a:rPr>
              <a:t>Cel zmiany systemu planowania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7C09E12-3CDA-4731-B24D-93413D420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1272" y="1586020"/>
            <a:ext cx="9691687" cy="435133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latin typeface="Trebuchet MS" panose="020B0603020202020204" pitchFamily="34" charset="0"/>
              </a:rPr>
              <a:t>Inne formy procedury  MPZP</a:t>
            </a:r>
          </a:p>
          <a:p>
            <a:pPr marL="0" indent="0">
              <a:buNone/>
            </a:pPr>
            <a:r>
              <a:rPr lang="pl-PL" sz="2400" b="1" u="sng" dirty="0">
                <a:latin typeface="Trebuchet MS" panose="020B0603020202020204" pitchFamily="34" charset="0"/>
              </a:rPr>
              <a:t>Procedura uproszczona</a:t>
            </a:r>
            <a:r>
              <a:rPr lang="pl-PL" sz="2400" dirty="0">
                <a:latin typeface="Trebuchet MS" panose="020B0603020202020204" pitchFamily="34" charset="0"/>
              </a:rPr>
              <a:t>: Do zastosowania w przypadkach niewielkich zmian lub zmian wynikających z uwzględnienia przepisów odrębnych</a:t>
            </a:r>
          </a:p>
          <a:p>
            <a:pPr marL="0" indent="0">
              <a:buNone/>
            </a:pPr>
            <a:r>
              <a:rPr lang="pl-PL" sz="2400" dirty="0">
                <a:latin typeface="Trebuchet MS" panose="020B0603020202020204" pitchFamily="34" charset="0"/>
              </a:rPr>
              <a:t>• Ogłoszenie wójta jako forma przystąpienia do sporządzenia planu;</a:t>
            </a:r>
          </a:p>
          <a:p>
            <a:pPr marL="0" indent="0">
              <a:buNone/>
            </a:pPr>
            <a:r>
              <a:rPr lang="pl-PL" sz="2400" dirty="0">
                <a:latin typeface="Trebuchet MS" panose="020B0603020202020204" pitchFamily="34" charset="0"/>
              </a:rPr>
              <a:t>• Wystąpienie wójta do WOJEWODY o zgodę na postępowanie uproszczone</a:t>
            </a:r>
          </a:p>
          <a:p>
            <a:pPr marL="0" indent="0">
              <a:buNone/>
            </a:pPr>
            <a:r>
              <a:rPr lang="pl-PL" sz="2400" dirty="0">
                <a:latin typeface="Trebuchet MS" panose="020B0603020202020204" pitchFamily="34" charset="0"/>
              </a:rPr>
              <a:t>• Brak zbierania wniosków</a:t>
            </a:r>
          </a:p>
          <a:p>
            <a:pPr marL="0" indent="0">
              <a:buNone/>
            </a:pPr>
            <a:r>
              <a:rPr lang="pl-PL" sz="2400" dirty="0">
                <a:latin typeface="Trebuchet MS" panose="020B0603020202020204" pitchFamily="34" charset="0"/>
              </a:rPr>
              <a:t>• Skrócone terminy: 14 dni na uzgodnienia i konsultacje</a:t>
            </a:r>
          </a:p>
          <a:p>
            <a:pPr marL="0" indent="0">
              <a:buNone/>
            </a:pPr>
            <a:r>
              <a:rPr lang="pl-PL" sz="2400" dirty="0">
                <a:latin typeface="Trebuchet MS" panose="020B0603020202020204" pitchFamily="34" charset="0"/>
              </a:rPr>
              <a:t>• Konsultacje można ograniczyć do zbierania uwag</a:t>
            </a:r>
          </a:p>
          <a:p>
            <a:pPr marL="0" indent="0">
              <a:buNone/>
            </a:pPr>
            <a:r>
              <a:rPr lang="pl-PL" sz="2400" dirty="0">
                <a:latin typeface="Trebuchet MS" panose="020B0603020202020204" pitchFamily="34" charset="0"/>
              </a:rPr>
              <a:t>• </a:t>
            </a:r>
            <a:r>
              <a:rPr lang="pl-PL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Zastosowanie również do rozmieszczenia OZE</a:t>
            </a:r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xmlns="" id="{EBD272A2-ABE3-12CB-B110-A684FFDC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</p:spTree>
    <p:extLst>
      <p:ext uri="{BB962C8B-B14F-4D97-AF65-F5344CB8AC3E}">
        <p14:creationId xmlns:p14="http://schemas.microsoft.com/office/powerpoint/2010/main" val="4005265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915684A-06C1-1356-F1C0-4682D96F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4" y="499533"/>
            <a:ext cx="10982326" cy="468655"/>
          </a:xfrm>
          <a:solidFill>
            <a:schemeClr val="bg2">
              <a:lumMod val="90000"/>
            </a:schemeClr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pl-PL" sz="2800" dirty="0">
                <a:solidFill>
                  <a:schemeClr val="tx1"/>
                </a:solidFill>
              </a:rPr>
              <a:t>Procedura uproszczona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69DDE46-2197-7DB6-AAF0-B9135785C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34" y="1062317"/>
            <a:ext cx="11116415" cy="5485198"/>
          </a:xfrm>
        </p:spPr>
        <p:txBody>
          <a:bodyPr>
            <a:normAutofit/>
          </a:bodyPr>
          <a:lstStyle/>
          <a:p>
            <a:endParaRPr lang="pl-PL" sz="1600" b="1" dirty="0"/>
          </a:p>
          <a:p>
            <a:pPr marL="0" indent="0">
              <a:buNone/>
            </a:pPr>
            <a:r>
              <a:rPr lang="pl-PL" sz="1600" b="1" dirty="0"/>
              <a:t>Uproszczone postępowanie w sprawie uchwalenia planu miejscowego stosuje się do wprowadzenia: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-</a:t>
            </a:r>
            <a:r>
              <a:rPr lang="pl-PL" sz="1400" dirty="0"/>
              <a:t> ustaleń wynikających z uwarunkowań wynikających z innych ustaw (geologii, hydrologii, przyrody …);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400" b="1" dirty="0"/>
              <a:t>-</a:t>
            </a:r>
            <a:r>
              <a:rPr lang="pl-PL" sz="1400" dirty="0"/>
              <a:t> zmiany ustaleń dotyczących kształtowania zabudowy i zagospodarowania terenu o  niewielkie wartości   obowiązujących parametrów i wskaźników i innych drobnych zmian i korekt</a:t>
            </a:r>
          </a:p>
          <a:p>
            <a:pPr marL="0" indent="0">
              <a:buNone/>
            </a:pPr>
            <a:r>
              <a:rPr lang="pl-PL" sz="1600" b="1" dirty="0"/>
              <a:t>Postępowania uproszczonego nie stosuje się, jeżeli plan miejscowy albo jego zmiana dotyczą:</a:t>
            </a:r>
          </a:p>
          <a:p>
            <a:r>
              <a:rPr lang="pl-PL" sz="1400" dirty="0"/>
              <a:t>-lokalizacji zakładów o zwiększonym lub dużym ryzyku wystąpienia poważnej awarii przemysłowej;</a:t>
            </a:r>
          </a:p>
          <a:p>
            <a:r>
              <a:rPr lang="pl-PL" sz="1400" dirty="0"/>
              <a:t>- przeznaczenia gruntów rolnych i leśnych na cele nierolnicze i nieleśne wymagającego zgody, o której mowa w ustawie o ochronie gruntów      rolnych i leśnych </a:t>
            </a:r>
          </a:p>
          <a:p>
            <a:r>
              <a:rPr lang="pl-PL" sz="1400" dirty="0"/>
              <a:t>- obszarów wymagających przeprowadzenia scaleń i podziałów nieruchomości;</a:t>
            </a:r>
          </a:p>
          <a:p>
            <a:r>
              <a:rPr lang="pl-PL" sz="1400" dirty="0"/>
              <a:t>-  obszarów szczególnego zagrożenia powodzią;</a:t>
            </a:r>
          </a:p>
          <a:p>
            <a:r>
              <a:rPr lang="pl-PL" sz="1400" dirty="0"/>
              <a:t>-  terenów zagrożonych ruchami masowymi ziemi oraz terenów, na których występują te ruchy;</a:t>
            </a:r>
          </a:p>
          <a:p>
            <a:r>
              <a:rPr lang="pl-PL" sz="1400" dirty="0"/>
              <a:t>-  inwestycji lokalizowanych na obszarze parków narodowych i ich otulin, rezerwatów przyrody i ich otulin;</a:t>
            </a:r>
          </a:p>
          <a:p>
            <a:r>
              <a:rPr lang="pl-PL" sz="1400" dirty="0"/>
              <a:t>-   obiektów i obszarów uznanych za pomniki historii;</a:t>
            </a:r>
          </a:p>
          <a:p>
            <a:r>
              <a:rPr lang="pl-PL" sz="1400" dirty="0"/>
              <a:t>-   gruntów zmeliorowanych.</a:t>
            </a:r>
          </a:p>
          <a:p>
            <a:r>
              <a:rPr lang="pl-PL" sz="1400" dirty="0"/>
              <a:t>-  dotyczą lokalizacji przedsięwzięć mogących znacząco oddziaływać na środowisko.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F2391D95-9955-0A75-C9B8-7FEF8C586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Pracownia Urbanistyczno - Projektowa Związku Międzygminnego „Mazowsze Zachodnie”</a:t>
            </a:r>
          </a:p>
        </p:txBody>
      </p:sp>
    </p:spTree>
    <p:extLst>
      <p:ext uri="{BB962C8B-B14F-4D97-AF65-F5344CB8AC3E}">
        <p14:creationId xmlns:p14="http://schemas.microsoft.com/office/powerpoint/2010/main" val="1071515690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TM10001105[[fn=Przycinanie]]</Template>
  <TotalTime>1544</TotalTime>
  <Words>1415</Words>
  <Application>Microsoft Office PowerPoint</Application>
  <PresentationFormat>Panoramiczny</PresentationFormat>
  <Paragraphs>153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Franklin Gothic Book</vt:lpstr>
      <vt:lpstr>Open Sans</vt:lpstr>
      <vt:lpstr>Trebuchet MS</vt:lpstr>
      <vt:lpstr>Wingdings</vt:lpstr>
      <vt:lpstr>Przycinanie</vt:lpstr>
      <vt:lpstr>SYSTEM PLANOWANIA PRZESTRZENNEGO NA POZIOMIE LOKALNYM  W ZWIĄZKU Z REFORMĄ PLANOWANIA I ZAGOSPODAROWANIA PRZESTRZENNEGO </vt:lpstr>
      <vt:lpstr>Prezentacja programu PowerPoint</vt:lpstr>
      <vt:lpstr>Cel zmiany systemu planowania</vt:lpstr>
      <vt:lpstr>Cel zmiany systemu planowania</vt:lpstr>
      <vt:lpstr>Prezentacja programu PowerPoint</vt:lpstr>
      <vt:lpstr>Schemat systemu planowania przestrzennego</vt:lpstr>
      <vt:lpstr>Cel zmiany systemu planowania</vt:lpstr>
      <vt:lpstr>Cel zmiany systemu planowania</vt:lpstr>
      <vt:lpstr>Procedura uproszczona</vt:lpstr>
      <vt:lpstr>Cel zmiany systemu planowania</vt:lpstr>
      <vt:lpstr>Zintegrowany Plan Inwestycyjny</vt:lpstr>
      <vt:lpstr>Cel zmiany systemu planowania</vt:lpstr>
      <vt:lpstr>CYFRYZACJA PLANOWANIA PRZESTRZENNEGO</vt:lpstr>
      <vt:lpstr> </vt:lpstr>
      <vt:lpstr>Prezentacja programu PowerPoint</vt:lpstr>
      <vt:lpstr>Miejscowy Plan Zagospodarowania Przestrzennego</vt:lpstr>
      <vt:lpstr>Miejscowy Plan Zagospodarowania Przestrzennego</vt:lpstr>
      <vt:lpstr>Miejscowy Plan Zagospodarowania Przestrzennego</vt:lpstr>
      <vt:lpstr>Miejscowy Plan Zagospodarowania Przestrzennego</vt:lpstr>
      <vt:lpstr>Miejscowy Plan Zagospodarowania Przestrzennego</vt:lpstr>
      <vt:lpstr>Decyzja o warunkach zabudowy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PLANOWANIA PRZESTRZENNEGO NA POZIOMIE LOKALNYM  W ZWIĄZKU Z REFORMĄ PLANOWANIA I ZAGOSPODAROWANIA PRZESTRZENNEGO </dc:title>
  <dc:creator>Jadwiga Jeznach</dc:creator>
  <cp:lastModifiedBy>Ewelina Maciszewska</cp:lastModifiedBy>
  <cp:revision>11</cp:revision>
  <dcterms:created xsi:type="dcterms:W3CDTF">2024-08-27T08:26:39Z</dcterms:created>
  <dcterms:modified xsi:type="dcterms:W3CDTF">2024-09-27T08:16:08Z</dcterms:modified>
</cp:coreProperties>
</file>